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9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1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2F641C-ED0E-419D-9339-145A400CCC20}" type="doc">
      <dgm:prSet loTypeId="urn:microsoft.com/office/officeart/2005/8/layout/vList4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37C5BE-49B9-415A-B851-DB395DC1D33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1) СИСТЕМАТИЗИРОВАТЬ МЕТОДИЧЕСКИЙ И ДИДАКТИЧЕСКИЙ МАТЕРИАЛ ПО ТЕМЕ</a:t>
          </a:r>
        </a:p>
      </dgm:t>
    </dgm:pt>
    <dgm:pt modelId="{B49D1CF5-B7E6-4B03-B76C-AE8A9C156E45}" type="parTrans" cxnId="{6493C76B-2F41-4C40-9289-CA53B35923FC}">
      <dgm:prSet/>
      <dgm:spPr/>
      <dgm:t>
        <a:bodyPr/>
        <a:lstStyle/>
        <a:p>
          <a:endParaRPr lang="ru-RU"/>
        </a:p>
      </dgm:t>
    </dgm:pt>
    <dgm:pt modelId="{79479F4E-3ABF-451D-8B02-B7583497B347}" type="sibTrans" cxnId="{6493C76B-2F41-4C40-9289-CA53B35923FC}">
      <dgm:prSet/>
      <dgm:spPr/>
      <dgm:t>
        <a:bodyPr/>
        <a:lstStyle/>
        <a:p>
          <a:endParaRPr lang="ru-RU"/>
        </a:p>
      </dgm:t>
    </dgm:pt>
    <dgm:pt modelId="{F37DFBDE-020D-4ACB-96C4-FE510EA61FD2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2) АПРОБИРОВАТЬ РАЗНЫЕ ВИДЫ МИНИ СКАЗОК В ПРАКТИКЕ РАБОТЫ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6BD679DB-D0B8-41BE-A020-AF6FEEF79C88}" type="parTrans" cxnId="{C0303C7E-AEDC-4F65-A078-8D00E3033E68}">
      <dgm:prSet/>
      <dgm:spPr/>
      <dgm:t>
        <a:bodyPr/>
        <a:lstStyle/>
        <a:p>
          <a:endParaRPr lang="ru-RU"/>
        </a:p>
      </dgm:t>
    </dgm:pt>
    <dgm:pt modelId="{F41E2E0F-71FB-42E0-81A2-104019152386}" type="sibTrans" cxnId="{C0303C7E-AEDC-4F65-A078-8D00E3033E68}">
      <dgm:prSet/>
      <dgm:spPr/>
      <dgm:t>
        <a:bodyPr/>
        <a:lstStyle/>
        <a:p>
          <a:endParaRPr lang="ru-RU"/>
        </a:p>
      </dgm:t>
    </dgm:pt>
    <dgm:pt modelId="{CF1D7379-356F-407B-A52A-66DA34B72BE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</a:rPr>
            <a:t>3) ОБОГАТИТЬ ПРЕДМЕТНО-РАЗВИВАЮЩУЮ СРЕДУ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5E6E8E81-3168-4945-88C3-A43B002F3AFA}" type="parTrans" cxnId="{FD2B1144-17F7-4967-BA0A-BF579DD5AAA4}">
      <dgm:prSet/>
      <dgm:spPr/>
      <dgm:t>
        <a:bodyPr/>
        <a:lstStyle/>
        <a:p>
          <a:endParaRPr lang="ru-RU"/>
        </a:p>
      </dgm:t>
    </dgm:pt>
    <dgm:pt modelId="{F60F831E-D576-4EEB-B160-263DC7C1A1F1}" type="sibTrans" cxnId="{FD2B1144-17F7-4967-BA0A-BF579DD5AAA4}">
      <dgm:prSet/>
      <dgm:spPr/>
      <dgm:t>
        <a:bodyPr/>
        <a:lstStyle/>
        <a:p>
          <a:endParaRPr lang="ru-RU"/>
        </a:p>
      </dgm:t>
    </dgm:pt>
    <dgm:pt modelId="{274CA330-D4B4-442D-AD6F-1FA3CAED9F51}" type="pres">
      <dgm:prSet presAssocID="{F32F641C-ED0E-419D-9339-145A400CCC2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C065AE-B299-4B44-A5E2-30FB41140E36}" type="pres">
      <dgm:prSet presAssocID="{5637C5BE-49B9-415A-B851-DB395DC1D333}" presName="comp" presStyleCnt="0"/>
      <dgm:spPr/>
    </dgm:pt>
    <dgm:pt modelId="{2726F9E4-BD12-40E5-A7A2-C97739D63B51}" type="pres">
      <dgm:prSet presAssocID="{5637C5BE-49B9-415A-B851-DB395DC1D333}" presName="box" presStyleLbl="node1" presStyleIdx="0" presStyleCnt="3"/>
      <dgm:spPr/>
      <dgm:t>
        <a:bodyPr/>
        <a:lstStyle/>
        <a:p>
          <a:endParaRPr lang="ru-RU"/>
        </a:p>
      </dgm:t>
    </dgm:pt>
    <dgm:pt modelId="{B7A468AF-9313-4B0C-A42A-7B33F6547662}" type="pres">
      <dgm:prSet presAssocID="{5637C5BE-49B9-415A-B851-DB395DC1D333}" presName="img" presStyleLbl="fgImgPlace1" presStyleIdx="0" presStyleCnt="3" custScaleY="1162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5243BC2-F919-467A-84D0-FF4B729D3C7E}" type="pres">
      <dgm:prSet presAssocID="{5637C5BE-49B9-415A-B851-DB395DC1D33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56B6FC-A796-415E-AE13-C9ADE13565FF}" type="pres">
      <dgm:prSet presAssocID="{79479F4E-3ABF-451D-8B02-B7583497B347}" presName="spacer" presStyleCnt="0"/>
      <dgm:spPr/>
    </dgm:pt>
    <dgm:pt modelId="{15DB5E37-91F7-4491-A348-62D347A51475}" type="pres">
      <dgm:prSet presAssocID="{F37DFBDE-020D-4ACB-96C4-FE510EA61FD2}" presName="comp" presStyleCnt="0"/>
      <dgm:spPr/>
    </dgm:pt>
    <dgm:pt modelId="{A89017C4-8AB8-4C56-BDB0-15AE1AF3AF4B}" type="pres">
      <dgm:prSet presAssocID="{F37DFBDE-020D-4ACB-96C4-FE510EA61FD2}" presName="box" presStyleLbl="node1" presStyleIdx="1" presStyleCnt="3"/>
      <dgm:spPr/>
      <dgm:t>
        <a:bodyPr/>
        <a:lstStyle/>
        <a:p>
          <a:endParaRPr lang="ru-RU"/>
        </a:p>
      </dgm:t>
    </dgm:pt>
    <dgm:pt modelId="{BF1DBA5A-9699-45DF-8AD8-E65D1E0C3E72}" type="pres">
      <dgm:prSet presAssocID="{F37DFBDE-020D-4ACB-96C4-FE510EA61FD2}" presName="img" presStyleLbl="fgImgPlace1" presStyleIdx="1" presStyleCnt="3" custScaleY="11746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127C1C4-2E08-4FCF-8FD5-6F334DE51DDA}" type="pres">
      <dgm:prSet presAssocID="{F37DFBDE-020D-4ACB-96C4-FE510EA61FD2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02FF5-2EDA-4928-9407-D445A6141D74}" type="pres">
      <dgm:prSet presAssocID="{F41E2E0F-71FB-42E0-81A2-104019152386}" presName="spacer" presStyleCnt="0"/>
      <dgm:spPr/>
    </dgm:pt>
    <dgm:pt modelId="{03AA45CA-D503-4250-97B9-02E3DB2BE98C}" type="pres">
      <dgm:prSet presAssocID="{CF1D7379-356F-407B-A52A-66DA34B72BEC}" presName="comp" presStyleCnt="0"/>
      <dgm:spPr/>
    </dgm:pt>
    <dgm:pt modelId="{8D806A8B-1A74-4F34-9431-B7F98711A778}" type="pres">
      <dgm:prSet presAssocID="{CF1D7379-356F-407B-A52A-66DA34B72BEC}" presName="box" presStyleLbl="node1" presStyleIdx="2" presStyleCnt="3"/>
      <dgm:spPr/>
      <dgm:t>
        <a:bodyPr/>
        <a:lstStyle/>
        <a:p>
          <a:endParaRPr lang="ru-RU"/>
        </a:p>
      </dgm:t>
    </dgm:pt>
    <dgm:pt modelId="{44616498-D1F2-417C-A8B0-A95A9CBAA04B}" type="pres">
      <dgm:prSet presAssocID="{CF1D7379-356F-407B-A52A-66DA34B72BEC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8E7C9B1-E679-4AC8-8C18-19D10995FEE7}" type="pres">
      <dgm:prSet presAssocID="{CF1D7379-356F-407B-A52A-66DA34B72BE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2B1144-17F7-4967-BA0A-BF579DD5AAA4}" srcId="{F32F641C-ED0E-419D-9339-145A400CCC20}" destId="{CF1D7379-356F-407B-A52A-66DA34B72BEC}" srcOrd="2" destOrd="0" parTransId="{5E6E8E81-3168-4945-88C3-A43B002F3AFA}" sibTransId="{F60F831E-D576-4EEB-B160-263DC7C1A1F1}"/>
    <dgm:cxn modelId="{313A3571-5E0C-418C-A965-8A583275F905}" type="presOf" srcId="{F37DFBDE-020D-4ACB-96C4-FE510EA61FD2}" destId="{A89017C4-8AB8-4C56-BDB0-15AE1AF3AF4B}" srcOrd="0" destOrd="0" presId="urn:microsoft.com/office/officeart/2005/8/layout/vList4#1"/>
    <dgm:cxn modelId="{F8EACA47-227B-4520-97A1-72FB38F608D9}" type="presOf" srcId="{5637C5BE-49B9-415A-B851-DB395DC1D333}" destId="{45243BC2-F919-467A-84D0-FF4B729D3C7E}" srcOrd="1" destOrd="0" presId="urn:microsoft.com/office/officeart/2005/8/layout/vList4#1"/>
    <dgm:cxn modelId="{A1E28F1B-30B2-46D4-893F-AB49E3B615B3}" type="presOf" srcId="{CF1D7379-356F-407B-A52A-66DA34B72BEC}" destId="{B8E7C9B1-E679-4AC8-8C18-19D10995FEE7}" srcOrd="1" destOrd="0" presId="urn:microsoft.com/office/officeart/2005/8/layout/vList4#1"/>
    <dgm:cxn modelId="{A0275742-64D2-44E9-9B71-3140CCC956A0}" type="presOf" srcId="{F32F641C-ED0E-419D-9339-145A400CCC20}" destId="{274CA330-D4B4-442D-AD6F-1FA3CAED9F51}" srcOrd="0" destOrd="0" presId="urn:microsoft.com/office/officeart/2005/8/layout/vList4#1"/>
    <dgm:cxn modelId="{C0303C7E-AEDC-4F65-A078-8D00E3033E68}" srcId="{F32F641C-ED0E-419D-9339-145A400CCC20}" destId="{F37DFBDE-020D-4ACB-96C4-FE510EA61FD2}" srcOrd="1" destOrd="0" parTransId="{6BD679DB-D0B8-41BE-A020-AF6FEEF79C88}" sibTransId="{F41E2E0F-71FB-42E0-81A2-104019152386}"/>
    <dgm:cxn modelId="{6493C76B-2F41-4C40-9289-CA53B35923FC}" srcId="{F32F641C-ED0E-419D-9339-145A400CCC20}" destId="{5637C5BE-49B9-415A-B851-DB395DC1D333}" srcOrd="0" destOrd="0" parTransId="{B49D1CF5-B7E6-4B03-B76C-AE8A9C156E45}" sibTransId="{79479F4E-3ABF-451D-8B02-B7583497B347}"/>
    <dgm:cxn modelId="{33957BAD-E0AB-459A-A757-0563ACC3D426}" type="presOf" srcId="{CF1D7379-356F-407B-A52A-66DA34B72BEC}" destId="{8D806A8B-1A74-4F34-9431-B7F98711A778}" srcOrd="0" destOrd="0" presId="urn:microsoft.com/office/officeart/2005/8/layout/vList4#1"/>
    <dgm:cxn modelId="{D8C4A169-085D-42B7-9EEB-15CA470540E5}" type="presOf" srcId="{5637C5BE-49B9-415A-B851-DB395DC1D333}" destId="{2726F9E4-BD12-40E5-A7A2-C97739D63B51}" srcOrd="0" destOrd="0" presId="urn:microsoft.com/office/officeart/2005/8/layout/vList4#1"/>
    <dgm:cxn modelId="{8FF92D9A-651D-48DC-9F85-778EAA35949B}" type="presOf" srcId="{F37DFBDE-020D-4ACB-96C4-FE510EA61FD2}" destId="{D127C1C4-2E08-4FCF-8FD5-6F334DE51DDA}" srcOrd="1" destOrd="0" presId="urn:microsoft.com/office/officeart/2005/8/layout/vList4#1"/>
    <dgm:cxn modelId="{D01161A3-D9EA-4FB0-A44E-2D07C21B27B2}" type="presParOf" srcId="{274CA330-D4B4-442D-AD6F-1FA3CAED9F51}" destId="{DBC065AE-B299-4B44-A5E2-30FB41140E36}" srcOrd="0" destOrd="0" presId="urn:microsoft.com/office/officeart/2005/8/layout/vList4#1"/>
    <dgm:cxn modelId="{FE52C4E1-27BF-446D-9EC8-D5B218A0F85F}" type="presParOf" srcId="{DBC065AE-B299-4B44-A5E2-30FB41140E36}" destId="{2726F9E4-BD12-40E5-A7A2-C97739D63B51}" srcOrd="0" destOrd="0" presId="urn:microsoft.com/office/officeart/2005/8/layout/vList4#1"/>
    <dgm:cxn modelId="{55D85BBE-51C0-41D7-85EC-5415A45127CA}" type="presParOf" srcId="{DBC065AE-B299-4B44-A5E2-30FB41140E36}" destId="{B7A468AF-9313-4B0C-A42A-7B33F6547662}" srcOrd="1" destOrd="0" presId="urn:microsoft.com/office/officeart/2005/8/layout/vList4#1"/>
    <dgm:cxn modelId="{877B5A73-904B-4084-BA16-1DAEB7A4D5CE}" type="presParOf" srcId="{DBC065AE-B299-4B44-A5E2-30FB41140E36}" destId="{45243BC2-F919-467A-84D0-FF4B729D3C7E}" srcOrd="2" destOrd="0" presId="urn:microsoft.com/office/officeart/2005/8/layout/vList4#1"/>
    <dgm:cxn modelId="{D45B0E84-0192-4BBB-936C-F8362C8C6D6B}" type="presParOf" srcId="{274CA330-D4B4-442D-AD6F-1FA3CAED9F51}" destId="{0256B6FC-A796-415E-AE13-C9ADE13565FF}" srcOrd="1" destOrd="0" presId="urn:microsoft.com/office/officeart/2005/8/layout/vList4#1"/>
    <dgm:cxn modelId="{C08845A1-D483-44D4-9E94-273C63EC479C}" type="presParOf" srcId="{274CA330-D4B4-442D-AD6F-1FA3CAED9F51}" destId="{15DB5E37-91F7-4491-A348-62D347A51475}" srcOrd="2" destOrd="0" presId="urn:microsoft.com/office/officeart/2005/8/layout/vList4#1"/>
    <dgm:cxn modelId="{517FEFF6-CDA9-4952-82B4-E1C7AD82E2BC}" type="presParOf" srcId="{15DB5E37-91F7-4491-A348-62D347A51475}" destId="{A89017C4-8AB8-4C56-BDB0-15AE1AF3AF4B}" srcOrd="0" destOrd="0" presId="urn:microsoft.com/office/officeart/2005/8/layout/vList4#1"/>
    <dgm:cxn modelId="{C49AB134-3CB9-420D-B8FC-BE6BE5F99C01}" type="presParOf" srcId="{15DB5E37-91F7-4491-A348-62D347A51475}" destId="{BF1DBA5A-9699-45DF-8AD8-E65D1E0C3E72}" srcOrd="1" destOrd="0" presId="urn:microsoft.com/office/officeart/2005/8/layout/vList4#1"/>
    <dgm:cxn modelId="{8B944BDB-0617-4DF7-92F0-1F2E6102127A}" type="presParOf" srcId="{15DB5E37-91F7-4491-A348-62D347A51475}" destId="{D127C1C4-2E08-4FCF-8FD5-6F334DE51DDA}" srcOrd="2" destOrd="0" presId="urn:microsoft.com/office/officeart/2005/8/layout/vList4#1"/>
    <dgm:cxn modelId="{8C120C8C-E12B-4F95-98D1-5D6412F05844}" type="presParOf" srcId="{274CA330-D4B4-442D-AD6F-1FA3CAED9F51}" destId="{1CB02FF5-2EDA-4928-9407-D445A6141D74}" srcOrd="3" destOrd="0" presId="urn:microsoft.com/office/officeart/2005/8/layout/vList4#1"/>
    <dgm:cxn modelId="{BD2A1FE6-1EE7-48B4-A277-61574797A33B}" type="presParOf" srcId="{274CA330-D4B4-442D-AD6F-1FA3CAED9F51}" destId="{03AA45CA-D503-4250-97B9-02E3DB2BE98C}" srcOrd="4" destOrd="0" presId="urn:microsoft.com/office/officeart/2005/8/layout/vList4#1"/>
    <dgm:cxn modelId="{435D4FA9-9E4F-4D7F-96E1-3F79CF7CDF26}" type="presParOf" srcId="{03AA45CA-D503-4250-97B9-02E3DB2BE98C}" destId="{8D806A8B-1A74-4F34-9431-B7F98711A778}" srcOrd="0" destOrd="0" presId="urn:microsoft.com/office/officeart/2005/8/layout/vList4#1"/>
    <dgm:cxn modelId="{74A92C35-F39D-4722-B919-1E62874BCE63}" type="presParOf" srcId="{03AA45CA-D503-4250-97B9-02E3DB2BE98C}" destId="{44616498-D1F2-417C-A8B0-A95A9CBAA04B}" srcOrd="1" destOrd="0" presId="urn:microsoft.com/office/officeart/2005/8/layout/vList4#1"/>
    <dgm:cxn modelId="{EA6BA75C-B8B9-4AC4-A582-54F68F0DA390}" type="presParOf" srcId="{03AA45CA-D503-4250-97B9-02E3DB2BE98C}" destId="{B8E7C9B1-E679-4AC8-8C18-19D10995FEE7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6F9E4-BD12-40E5-A7A2-C97739D63B51}">
      <dsp:nvSpPr>
        <dsp:cNvPr id="0" name=""/>
        <dsp:cNvSpPr/>
      </dsp:nvSpPr>
      <dsp:spPr>
        <a:xfrm>
          <a:off x="0" y="0"/>
          <a:ext cx="7499350" cy="150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1) СИСТЕМАТИЗИРОВАТЬ МЕТОДИЧЕСКИЙ И ДИДАКТИЧЕСКИЙ МАТЕРИАЛ ПО ТЕМЕ</a:t>
          </a:r>
        </a:p>
      </dsp:txBody>
      <dsp:txXfrm>
        <a:off x="1649888" y="0"/>
        <a:ext cx="5849461" cy="1500187"/>
      </dsp:txXfrm>
    </dsp:sp>
    <dsp:sp modelId="{B7A468AF-9313-4B0C-A42A-7B33F6547662}">
      <dsp:nvSpPr>
        <dsp:cNvPr id="0" name=""/>
        <dsp:cNvSpPr/>
      </dsp:nvSpPr>
      <dsp:spPr>
        <a:xfrm>
          <a:off x="150018" y="52374"/>
          <a:ext cx="1499870" cy="13954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9017C4-8AB8-4C56-BDB0-15AE1AF3AF4B}">
      <dsp:nvSpPr>
        <dsp:cNvPr id="0" name=""/>
        <dsp:cNvSpPr/>
      </dsp:nvSpPr>
      <dsp:spPr>
        <a:xfrm>
          <a:off x="0" y="1650206"/>
          <a:ext cx="7499350" cy="150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2) АПРОБИРОВАТЬ РАЗНЫЕ ВИДЫ МИНИ СКАЗОК В ПРАКТИКЕ РАБОТЫ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1649888" y="1650206"/>
        <a:ext cx="5849461" cy="1500187"/>
      </dsp:txXfrm>
    </dsp:sp>
    <dsp:sp modelId="{BF1DBA5A-9699-45DF-8AD8-E65D1E0C3E72}">
      <dsp:nvSpPr>
        <dsp:cNvPr id="0" name=""/>
        <dsp:cNvSpPr/>
      </dsp:nvSpPr>
      <dsp:spPr>
        <a:xfrm>
          <a:off x="150018" y="1695445"/>
          <a:ext cx="1499870" cy="14097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806A8B-1A74-4F34-9431-B7F98711A778}">
      <dsp:nvSpPr>
        <dsp:cNvPr id="0" name=""/>
        <dsp:cNvSpPr/>
      </dsp:nvSpPr>
      <dsp:spPr>
        <a:xfrm>
          <a:off x="0" y="3300412"/>
          <a:ext cx="7499350" cy="150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1"/>
              </a:solidFill>
            </a:rPr>
            <a:t>3) ОБОГАТИТЬ ПРЕДМЕТНО-РАЗВИВАЮЩУЮ СРЕДУ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1649888" y="3300412"/>
        <a:ext cx="5849461" cy="1500187"/>
      </dsp:txXfrm>
    </dsp:sp>
    <dsp:sp modelId="{44616498-D1F2-417C-A8B0-A95A9CBAA04B}">
      <dsp:nvSpPr>
        <dsp:cNvPr id="0" name=""/>
        <dsp:cNvSpPr/>
      </dsp:nvSpPr>
      <dsp:spPr>
        <a:xfrm>
          <a:off x="150018" y="3450431"/>
          <a:ext cx="1499870" cy="12001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7C2EFDA-D82D-43DB-8258-5D59D2BD96B4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4D4A633-8392-4CB0-8F5D-40FA5F299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1643050"/>
            <a:ext cx="6929486" cy="202883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Формы работы с рассказом.</a:t>
            </a:r>
            <a:br>
              <a:rPr lang="ru-RU" b="1" dirty="0" smtClean="0"/>
            </a:br>
            <a:r>
              <a:rPr lang="ru-RU" b="1" dirty="0" smtClean="0"/>
              <a:t>Мастер-класс:</a:t>
            </a:r>
            <a:br>
              <a:rPr lang="ru-RU" b="1" dirty="0" smtClean="0"/>
            </a:br>
            <a:r>
              <a:rPr lang="ru-RU" b="1" dirty="0" smtClean="0"/>
              <a:t>«Мини сказки-связки».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066" y="4071942"/>
            <a:ext cx="3343276" cy="146684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Выполнила</a:t>
            </a:r>
            <a:r>
              <a:rPr lang="ru-RU" dirty="0" smtClean="0">
                <a:solidFill>
                  <a:schemeClr val="bg1"/>
                </a:solidFill>
              </a:rPr>
              <a:t>: воспитатель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Пономарчук</a:t>
            </a:r>
            <a:r>
              <a:rPr lang="ru-RU" dirty="0" smtClean="0">
                <a:solidFill>
                  <a:schemeClr val="bg1"/>
                </a:solidFill>
              </a:rPr>
              <a:t> Ирина Александровна.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71604" y="500042"/>
            <a:ext cx="6965950" cy="100964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Муниципальное бюджетное дошкольное образовательное учреждение детский сад </a:t>
            </a:r>
            <a:r>
              <a:rPr lang="ru-RU" altLang="ru-RU" sz="2000" b="1" dirty="0" err="1" smtClean="0"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общеразвивающего</a:t>
            </a:r>
            <a:r>
              <a:rPr lang="ru-RU" altLang="ru-RU" sz="2000" b="1" dirty="0" smtClean="0"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вида №5</a:t>
            </a: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929066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Тема: Формы работы с рассказом. Мини сказки-связки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Цель: поделиться  опытом работы для использования в коррекционной работе.</a:t>
            </a:r>
          </a:p>
          <a:p>
            <a:endParaRPr lang="ru-RU" dirty="0" smtClean="0"/>
          </a:p>
          <a:p>
            <a:r>
              <a:rPr lang="ru-RU" dirty="0" smtClean="0"/>
              <a:t>Актуальность: последние годы наблюдается рост числа дошкольников с нарушениями речевого развития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01188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Гипотеза: Мини сказки-связки являются одним из оптимальных приемов при работе с детьми с нарушением речи.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smtClean="0"/>
              <a:t>ЗАДАЧИ: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Прогнозируемые результаты: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b="1" dirty="0" smtClean="0"/>
              <a:t>Разработка дидактического материала(создание картотек);</a:t>
            </a:r>
          </a:p>
          <a:p>
            <a:r>
              <a:rPr lang="ru-RU" b="1" dirty="0" smtClean="0"/>
              <a:t>Активное применение мини сказок-связок в коррекционной работе с детьми;</a:t>
            </a:r>
          </a:p>
          <a:p>
            <a:r>
              <a:rPr lang="ru-RU" b="1" dirty="0" smtClean="0"/>
              <a:t> умение развивать познавательные интересы и действия ребенка на занятиях по развитию грамматического строя речи при обучении составлению предложения.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800" dirty="0" smtClean="0"/>
              <a:t>Тема: «Формы работы с рассказом. Мини сказки-связки»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785926"/>
            <a:ext cx="7498080" cy="48006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Основной целью </a:t>
            </a:r>
            <a:r>
              <a:rPr lang="ru-RU" altLang="ru-RU" sz="6800" b="1" dirty="0" smtClean="0">
                <a:latin typeface="Times New Roman" pitchFamily="18" charset="0"/>
                <a:cs typeface="Times New Roman" pitchFamily="18" charset="0"/>
              </a:rPr>
              <a:t>коррекционной работы при нарушении звукопроизношения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 является формирование умений и навыков правильного воспроизведения звуков в речевом потоке. </a:t>
            </a:r>
            <a:b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На определенном этапе процесса автоматизации корректируемого звука ребенку предлагается работа с предложением, что предшествует этапу введения звука в самостоятельную речь.</a:t>
            </a:r>
            <a:b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В этом случае одним из приемов работы по автоматизации звука в предложении, а потом в речи может служить практическое пособие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«Мини – сказки – связки»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«Сказки – связки»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Здесь одновременно с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автоматизацией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 корректируемого звука, происходит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развитие мышления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 (ребенку нужно установить логическую связь между картинками, отношения между объектами),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памяти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воображения, внимания,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 ведь именно они тесно связаны с полноценным развитием речи. Также происходит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развитие словарного запаса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 (слова – определения, слова – антонимы, слова – синонимы, слова – действия, предлоги, временные понятия) и </a:t>
            </a:r>
            <a:r>
              <a:rPr lang="ru-RU" altLang="ru-RU" sz="6800" i="1" dirty="0" smtClean="0">
                <a:latin typeface="Times New Roman" pitchFamily="18" charset="0"/>
                <a:cs typeface="Times New Roman" pitchFamily="18" charset="0"/>
              </a:rPr>
              <a:t>грамматического строя речи</a:t>
            </a:r>
            <a:r>
              <a:rPr lang="ru-RU" altLang="ru-RU" sz="6800" dirty="0" smtClean="0">
                <a:latin typeface="Times New Roman" pitchFamily="18" charset="0"/>
                <a:cs typeface="Times New Roman" pitchFamily="18" charset="0"/>
              </a:rPr>
              <a:t> ( согласование, словоизменение, словообразование</a:t>
            </a:r>
            <a:r>
              <a:rPr lang="ru-RU" altLang="ru-RU" sz="6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928670"/>
            <a:ext cx="5929338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700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1700" i="1" dirty="0" smtClean="0">
                <a:latin typeface="Times New Roman" pitchFamily="18" charset="0"/>
                <a:cs typeface="Times New Roman" pitchFamily="18" charset="0"/>
              </a:rPr>
              <a:t>Мини – сказки – связки»</a:t>
            </a:r>
            <a:r>
              <a:rPr lang="ru-RU" altLang="ru-RU" sz="1700" dirty="0" smtClean="0">
                <a:latin typeface="Times New Roman" pitchFamily="18" charset="0"/>
                <a:cs typeface="Times New Roman" pitchFamily="18" charset="0"/>
              </a:rPr>
              <a:t> представляют собой цепочку картинок и схем (схемы – предлоги, схемы – действия, эмоции*), выстроенных в логической последовательности, обозначающих законченную мысль, т.е. предложение. Каждое такое предложение насыщено корректируемым звуком.</a:t>
            </a:r>
            <a:br>
              <a:rPr lang="ru-RU" alt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i="1" dirty="0" smtClean="0">
                <a:latin typeface="Times New Roman" pitchFamily="18" charset="0"/>
                <a:cs typeface="Times New Roman" pitchFamily="18" charset="0"/>
              </a:rPr>
              <a:t>«Сказки – связки»</a:t>
            </a:r>
            <a:r>
              <a:rPr lang="ru-RU" altLang="ru-RU" sz="1700" dirty="0" smtClean="0">
                <a:latin typeface="Times New Roman" pitchFamily="18" charset="0"/>
                <a:cs typeface="Times New Roman" pitchFamily="18" charset="0"/>
              </a:rPr>
              <a:t> представляют собой набор «закодированных» предложений, объединенных в одну историю с простым сюжетом. Ребенок «читает» сказку, оформляя речевые высказывания грамматически, лексически и синтаксически правильно. При этом следит за правильным звукопроизношением. </a:t>
            </a:r>
            <a:endParaRPr lang="ru-RU" sz="17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000504"/>
            <a:ext cx="1785950" cy="215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500042"/>
            <a:ext cx="58579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ребенком проводится предварительная работа - проговариваются и </a:t>
            </a:r>
            <a:r>
              <a:rPr lang="ru-RU" altLang="ru-RU" sz="1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объясняются все схемы действия и схемы предложения</a:t>
            </a:r>
            <a:b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Дается образец мини-сказки-связки.</a:t>
            </a:r>
            <a:b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Затем он самостоятельно составляет предложение. Схемы-действия и схемы-предложения очень просты. Они очень оригинальны и интересны  и понятны каждому ребенку.</a:t>
            </a:r>
            <a:br>
              <a:rPr lang="ru-RU" alt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Схемы действия</a:t>
            </a:r>
            <a:r>
              <a:rPr lang="ru-RU" altLang="ru-RU" sz="17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700" dirty="0"/>
          </a:p>
        </p:txBody>
      </p:sp>
      <p:pic>
        <p:nvPicPr>
          <p:cNvPr id="3" name="Picture 5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00364" y="2714620"/>
            <a:ext cx="3873513" cy="39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642918"/>
            <a:ext cx="5286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Предлоги применяемые в мини–сказках–связках</a:t>
            </a:r>
            <a:endParaRPr lang="ru-RU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71612"/>
            <a:ext cx="635798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642918"/>
            <a:ext cx="4857768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Путем сложных «вычислений» ребенок перекодирует графическую информацию в связанное грамматически, лексически и синтаксически правильное речевое высказывание.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Такая работа является в определенной мере этапом развития монологической речи ребенка, которая характеризуется последовательным, грамматически правильным построением предложений и связным изложением мыслей.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endParaRPr lang="ru-RU" sz="17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429000"/>
            <a:ext cx="307183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065482" cy="158272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 формировании умений и навыков правильного воспроизведения звуков в речевом потоке с помощью наглядно-игровой модели мини сказки-связки я подразделила на этапы: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285992"/>
            <a:ext cx="7643866" cy="2500330"/>
          </a:xfrm>
        </p:spPr>
        <p:txBody>
          <a:bodyPr/>
          <a:lstStyle/>
          <a:p>
            <a:pPr lvl="0"/>
            <a:r>
              <a:rPr lang="ru-RU" dirty="0" smtClean="0"/>
              <a:t>работа с предложением;</a:t>
            </a:r>
          </a:p>
          <a:p>
            <a:pPr lvl="0"/>
            <a:r>
              <a:rPr lang="ru-RU" dirty="0" smtClean="0"/>
              <a:t>работа с текстом;</a:t>
            </a:r>
          </a:p>
          <a:p>
            <a:pPr lvl="0"/>
            <a:r>
              <a:rPr lang="ru-RU" dirty="0" smtClean="0"/>
              <a:t>заучивание скороговорок, </a:t>
            </a:r>
            <a:r>
              <a:rPr lang="ru-RU" dirty="0" err="1" smtClean="0"/>
              <a:t>потешек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заучивание небольших стихов.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с предложением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1214422"/>
            <a:ext cx="109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Задание:</a:t>
            </a:r>
          </a:p>
        </p:txBody>
      </p:sp>
      <p:pic>
        <p:nvPicPr>
          <p:cNvPr id="27649" name="image36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4876" y="2357430"/>
            <a:ext cx="3929057" cy="4170845"/>
          </a:xfrm>
          <a:prstGeom prst="rect">
            <a:avLst/>
          </a:prstGeom>
          <a:noFill/>
        </p:spPr>
      </p:pic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357290" y="1643050"/>
            <a:ext cx="73581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произноси предложения, схемы-картинки тебе «помогут». Чётко проговаривай звук [Р]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1071538" y="2428868"/>
            <a:ext cx="335758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Петрушка ест ватрушку.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Страус спит на траве.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Три матрёшки сидели на траве.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 книгой лежат три тетради.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Рома красит забор красной краской.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Корова и баран ели траву.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Муравей спит в муравейнике.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159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Дед Мороз подарил Роме подарки.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1071546"/>
            <a:ext cx="2928958" cy="52149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Задание</a:t>
            </a:r>
            <a:r>
              <a:rPr lang="ru-RU" sz="1100" dirty="0" smtClean="0"/>
              <a:t>: </a:t>
            </a:r>
            <a:r>
              <a:rPr lang="ru-RU" sz="1100" b="0" dirty="0" smtClean="0">
                <a:solidFill>
                  <a:schemeClr val="tx1"/>
                </a:solidFill>
                <a:effectLst/>
              </a:rPr>
              <a:t>Перескажи рассказ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«Женя и Шарик».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err="1" smtClean="0">
                <a:solidFill>
                  <a:schemeClr val="tx1"/>
                </a:solidFill>
                <a:effectLst/>
              </a:rPr>
              <a:t>Картинки-схемки</a:t>
            </a:r>
            <a:r>
              <a:rPr lang="ru-RU" sz="1100" b="0" dirty="0" smtClean="0">
                <a:solidFill>
                  <a:schemeClr val="tx1"/>
                </a:solidFill>
                <a:effectLst/>
              </a:rPr>
              <a:t> тебе «помогут». Чётко произноси звуки [Ш] и [Ж].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u="heavy" dirty="0" smtClean="0">
                <a:solidFill>
                  <a:schemeClr val="tx1"/>
                </a:solidFill>
                <a:effectLst/>
              </a:rPr>
              <a:t> Примерный текст</a:t>
            </a:r>
            <a:r>
              <a:rPr lang="ru-RU" sz="1100" b="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На горке дом стоит.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В доме мальчик Женя и собака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Шарик живут.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Женя взял лыжи, лыжные палки и жёлтый мешок.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Женя пошёл на лыжах в лес.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Шарик бежал около Жени.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В лесу Женя поставил мешок.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Из мешка Женя достал пшено.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Женя положил пшено в кормушку.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Прилетели птицы кушать пшено.</a:t>
            </a:r>
            <a:br>
              <a:rPr lang="ru-RU" sz="1100" b="0" dirty="0" smtClean="0">
                <a:solidFill>
                  <a:schemeClr val="tx1"/>
                </a:solidFill>
                <a:effectLst/>
              </a:rPr>
            </a:br>
            <a:r>
              <a:rPr lang="ru-RU" sz="1100" b="0" dirty="0" smtClean="0">
                <a:solidFill>
                  <a:schemeClr val="tx1"/>
                </a:solidFill>
                <a:effectLst/>
              </a:rPr>
              <a:t>Женя и Шарик довольные побежали домой.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800" b="0" dirty="0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43200" y="571480"/>
            <a:ext cx="5757890" cy="50481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Работа с текстом</a:t>
            </a:r>
          </a:p>
          <a:p>
            <a:pPr algn="ctr"/>
            <a:endParaRPr lang="ru-RU" sz="2800" dirty="0"/>
          </a:p>
        </p:txBody>
      </p:sp>
      <p:pic>
        <p:nvPicPr>
          <p:cNvPr id="29698" name="image37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29256" y="1142984"/>
            <a:ext cx="3484497" cy="3879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4"/>
            <a:ext cx="6400800" cy="35433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0298" y="571480"/>
            <a:ext cx="6400800" cy="1571636"/>
          </a:xfrm>
        </p:spPr>
        <p:txBody>
          <a:bodyPr>
            <a:normAutofit/>
          </a:bodyPr>
          <a:lstStyle/>
          <a:p>
            <a:pPr algn="just"/>
            <a:r>
              <a:rPr lang="ru-RU" sz="1700" b="1" dirty="0" smtClean="0"/>
              <a:t>Сказка-связка «Лягушонок Паша»</a:t>
            </a:r>
            <a:r>
              <a:rPr lang="ru-RU" sz="1700" dirty="0" smtClean="0"/>
              <a:t> (автоматизация звука Ш)</a:t>
            </a:r>
          </a:p>
          <a:p>
            <a:pPr algn="just"/>
            <a:r>
              <a:rPr lang="ru-RU" sz="1700" b="1" dirty="0" smtClean="0"/>
              <a:t>Задание: </a:t>
            </a:r>
            <a:r>
              <a:rPr lang="ru-RU" sz="1700" dirty="0" smtClean="0"/>
              <a:t>1. Повторяй за мной предложения, картинки – </a:t>
            </a:r>
            <a:r>
              <a:rPr lang="ru-RU" sz="1700" dirty="0" err="1" smtClean="0"/>
              <a:t>схемки</a:t>
            </a:r>
            <a:r>
              <a:rPr lang="ru-RU" sz="1700" dirty="0" smtClean="0"/>
              <a:t> тебе «помогут». </a:t>
            </a:r>
          </a:p>
          <a:p>
            <a:pPr algn="just"/>
            <a:r>
              <a:rPr lang="ru-RU" sz="1700" dirty="0" smtClean="0"/>
              <a:t>                 2. Самостоятельно перескажи сказку «Лягушонок Паша», чётко произноси  звук Ш.</a:t>
            </a:r>
          </a:p>
          <a:p>
            <a:pPr algn="just"/>
            <a:endParaRPr lang="ru-RU" sz="17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43174" y="2143116"/>
          <a:ext cx="6286545" cy="4000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"/>
                <a:gridCol w="1714512"/>
                <a:gridCol w="1357322"/>
                <a:gridCol w="1357322"/>
                <a:gridCol w="1357323"/>
              </a:tblGrid>
              <a:tr h="1000132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0132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0132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0132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86116" y="2214554"/>
            <a:ext cx="1428760" cy="85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болот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90" y="2214554"/>
            <a:ext cx="1214446" cy="85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болот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90" y="3214686"/>
            <a:ext cx="1214446" cy="87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лягушк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86512" y="2214554"/>
            <a:ext cx="1214446" cy="85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лягушк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3240" y="4143380"/>
            <a:ext cx="1643074" cy="100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лягушк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4678" y="5214950"/>
            <a:ext cx="1571636" cy="87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на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86116" y="3214686"/>
            <a:ext cx="1428760" cy="85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камыш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86512" y="3214686"/>
            <a:ext cx="1214446" cy="85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камыш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86512" y="4214818"/>
            <a:ext cx="1214446" cy="85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квакает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72396" y="4214818"/>
            <a:ext cx="1357322" cy="90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лягушка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90" y="5214950"/>
            <a:ext cx="1214446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90" y="4214818"/>
            <a:ext cx="1143008" cy="857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71736" y="1071546"/>
            <a:ext cx="461017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Примерный текст сказки-связки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Лягушонок Паша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болоте росли боль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ие камы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Лягу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онок Па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любил прятаться в камы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ах и квакать.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лягу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онка Па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была мама Да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болоте жил лягу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онок Па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лягуш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43174" y="3019424"/>
            <a:ext cx="4143403" cy="2909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357298"/>
            <a:ext cx="6400800" cy="464347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dirty="0" smtClean="0">
                <a:solidFill>
                  <a:schemeClr val="tx1"/>
                </a:solidFill>
                <a:effectLst/>
              </a:rPr>
              <a:t>Задание: повторяй скороговорки, картинки тебе «помогут».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0298" y="571480"/>
            <a:ext cx="6400800" cy="647688"/>
          </a:xfrm>
        </p:spPr>
        <p:txBody>
          <a:bodyPr/>
          <a:lstStyle/>
          <a:p>
            <a:pPr algn="ctr"/>
            <a:r>
              <a:rPr lang="ru-RU" b="1" dirty="0" smtClean="0"/>
              <a:t>Заучивание скороговорок, </a:t>
            </a:r>
            <a:r>
              <a:rPr lang="ru-RU" b="1" dirty="0" err="1" smtClean="0"/>
              <a:t>потешек</a:t>
            </a:r>
            <a:endParaRPr lang="ru-RU" b="1" dirty="0" smtClean="0"/>
          </a:p>
          <a:p>
            <a:pPr algn="just"/>
            <a:endParaRPr lang="ru-RU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857364"/>
            <a:ext cx="552450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1000108"/>
            <a:ext cx="6400800" cy="4243407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0298" y="285728"/>
            <a:ext cx="6400800" cy="78581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Заучивание небольших стишков</a:t>
            </a:r>
          </a:p>
          <a:p>
            <a:pPr algn="ctr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2428860" y="928670"/>
            <a:ext cx="2540000" cy="1501775"/>
            <a:chOff x="1369" y="253"/>
            <a:chExt cx="4002" cy="2363"/>
          </a:xfrm>
        </p:grpSpPr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68" y="253"/>
              <a:ext cx="2213" cy="2363"/>
            </a:xfrm>
            <a:prstGeom prst="rect">
              <a:avLst/>
            </a:prstGeom>
            <a:noFill/>
          </p:spPr>
        </p:pic>
        <p:pic>
          <p:nvPicPr>
            <p:cNvPr id="2867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0" y="1278"/>
              <a:ext cx="1770" cy="347"/>
            </a:xfrm>
            <a:prstGeom prst="rect">
              <a:avLst/>
            </a:prstGeom>
            <a:noFill/>
          </p:spPr>
        </p:pic>
      </p:grpSp>
      <p:pic>
        <p:nvPicPr>
          <p:cNvPr id="28677" name="image5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142984"/>
            <a:ext cx="1098550" cy="1427162"/>
          </a:xfrm>
          <a:prstGeom prst="rect">
            <a:avLst/>
          </a:prstGeom>
          <a:noFill/>
        </p:spPr>
      </p:pic>
      <p:pic>
        <p:nvPicPr>
          <p:cNvPr id="28678" name="image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714488"/>
            <a:ext cx="1154113" cy="238115"/>
          </a:xfrm>
          <a:prstGeom prst="rect">
            <a:avLst/>
          </a:prstGeom>
          <a:noFill/>
        </p:spPr>
      </p:pic>
      <p:pic>
        <p:nvPicPr>
          <p:cNvPr id="28679" name="image5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1214422"/>
            <a:ext cx="752475" cy="1314450"/>
          </a:xfrm>
          <a:prstGeom prst="rect">
            <a:avLst/>
          </a:prstGeom>
          <a:noFill/>
        </p:spPr>
      </p:pic>
      <p:pic>
        <p:nvPicPr>
          <p:cNvPr id="28680" name="image6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44" y="3929066"/>
            <a:ext cx="102552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image59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5272" y="2786058"/>
            <a:ext cx="209550" cy="933450"/>
          </a:xfrm>
          <a:prstGeom prst="rect">
            <a:avLst/>
          </a:prstGeom>
          <a:noFill/>
        </p:spPr>
      </p:pic>
      <p:pic>
        <p:nvPicPr>
          <p:cNvPr id="28682" name="image61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43570" y="4429132"/>
            <a:ext cx="13684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image60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71934" y="4000504"/>
            <a:ext cx="1239838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4000496" y="5786454"/>
            <a:ext cx="41434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Дала тетя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онт от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4731724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effectLst/>
              </a:rPr>
              <a:t>Вывод</a:t>
            </a:r>
            <a:r>
              <a:rPr lang="ru-RU" sz="1800" b="0" dirty="0" smtClean="0">
                <a:solidFill>
                  <a:schemeClr val="tx1"/>
                </a:solidFill>
                <a:effectLst/>
              </a:rPr>
              <a:t>:</a:t>
            </a:r>
            <a:br>
              <a:rPr lang="ru-RU" sz="1800" b="0" dirty="0" smtClean="0">
                <a:solidFill>
                  <a:schemeClr val="tx1"/>
                </a:solidFill>
                <a:effectLst/>
              </a:rPr>
            </a:br>
            <a:r>
              <a:rPr lang="ru-RU" sz="1800" b="0" dirty="0" smtClean="0">
                <a:solidFill>
                  <a:schemeClr val="tx1"/>
                </a:solidFill>
                <a:effectLst/>
              </a:rPr>
              <a:t>Анализируя результаты коррекционной работы можно отметить, что использование наглядно-игровой модели «Сказки – связки» на логопедических занятиях с детьми с нарушениями речи не только</a:t>
            </a:r>
            <a:br>
              <a:rPr lang="ru-RU" sz="1800" b="0" dirty="0" smtClean="0">
                <a:solidFill>
                  <a:schemeClr val="tx1"/>
                </a:solidFill>
                <a:effectLst/>
              </a:rPr>
            </a:br>
            <a:r>
              <a:rPr lang="ru-RU" sz="1800" b="0" dirty="0" smtClean="0">
                <a:solidFill>
                  <a:schemeClr val="tx1"/>
                </a:solidFill>
                <a:effectLst/>
              </a:rPr>
              <a:t>стимулировало обучение и способствовало его успешности, но и</a:t>
            </a:r>
            <a:br>
              <a:rPr lang="ru-RU" sz="1800" b="0" dirty="0" smtClean="0">
                <a:solidFill>
                  <a:schemeClr val="tx1"/>
                </a:solidFill>
                <a:effectLst/>
              </a:rPr>
            </a:br>
            <a:r>
              <a:rPr lang="ru-RU" sz="1800" b="0" dirty="0" smtClean="0">
                <a:solidFill>
                  <a:schemeClr val="tx1"/>
                </a:solidFill>
                <a:effectLst/>
              </a:rPr>
              <a:t>содействовало устранению речевых нарушений, а также профилактике нарушений чтения.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500042"/>
            <a:ext cx="4023360" cy="528954"/>
          </a:xfrm>
        </p:spPr>
        <p:txBody>
          <a:bodyPr/>
          <a:lstStyle/>
          <a:p>
            <a:pPr algn="ctr"/>
            <a:endParaRPr lang="ru-RU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7686700" cy="4114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drasler.ru/wp-content/uploads/2019/03/C%D0%BF%D0%B0%D1%81%D0%B8%D0%B1%D0%BE-%D0%B7%D0%B0-%D0%B2%D0%BD%D0%B8%D0%BC%D0%B0%D0%BD%D0%B8%D0%B5-%D0%BA%D0%B0%D1%80%D1%82%D0%B8%D0%BD%D0%BA%D0%B8-%D0%B4%D0%BB%D1%8F-%D0%BF%D1%80%D0%B5%D0%B7%D0%B5%D0%BD%D1%82%D0%B0%D1%86%D0%B8%D0%B8-%D0%BF%D0%BE%D0%B4%D0%B1%D0%BE%D1%80%D0%BA%D0%B0-36-%D1%88%D1%82%D1%83%D0%BA-2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14414" y="500042"/>
            <a:ext cx="7656532" cy="574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293</TotalTime>
  <Words>415</Words>
  <Application>Microsoft Office PowerPoint</Application>
  <PresentationFormat>Экран (4:3)</PresentationFormat>
  <Paragraphs>60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Формы работы с рассказом. Мастер-класс: «Мини сказки-связки».</vt:lpstr>
      <vt:lpstr>Тема: Формы работы с рассказом. Мини сказки-связки </vt:lpstr>
      <vt:lpstr>Гипотеза: Мини сказки-связки являются одним из оптимальных приемов при работе с детьми с нарушением речи.</vt:lpstr>
      <vt:lpstr>ЗАДАЧИ:</vt:lpstr>
      <vt:lpstr>Прогнозируемые результаты:</vt:lpstr>
      <vt:lpstr>Тема: «Формы работы с рассказом. Мини сказки-связки»</vt:lpstr>
      <vt:lpstr>Слайд 7</vt:lpstr>
      <vt:lpstr>Слайд 8</vt:lpstr>
      <vt:lpstr>Слайд 9</vt:lpstr>
      <vt:lpstr>Слайд 10</vt:lpstr>
      <vt:lpstr>При формировании умений и навыков правильного воспроизведения звуков в речевом потоке с помощью наглядно-игровой модели мини сказки-связки я подразделила на этапы:</vt:lpstr>
      <vt:lpstr>Работа с предложением</vt:lpstr>
      <vt:lpstr>Задание: Перескажи рассказ «Женя и Шарик». Картинки-схемки тебе «помогут». Чётко произноси звуки [Ш] и [Ж].  Примерный текст На горке дом стоит. В доме мальчик Женя и собака Шарик живут. Женя взял лыжи, лыжные палки и жёлтый мешок. Женя пошёл на лыжах в лес. Шарик бежал около Жени. В лесу Женя поставил мешок. Из мешка Женя достал пшено. Женя положил пшено в кормушку. Прилетели птицы кушать пшено. Женя и Шарик довольные побежали домой. </vt:lpstr>
      <vt:lpstr>Слайд 14</vt:lpstr>
      <vt:lpstr>Слайд 15</vt:lpstr>
      <vt:lpstr>Задание: повторяй скороговорки, картинки тебе «помогут».   </vt:lpstr>
      <vt:lpstr> </vt:lpstr>
      <vt:lpstr>Вывод: Анализируя результаты коррекционной работы можно отметить, что использование наглядно-игровой модели «Сказки – связки» на логопедических занятиях с детьми с нарушениями речи не только стимулировало обучение и способствовало его успешности, но и содействовало устранению речевых нарушений, а также профилактике нарушений чтения.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работы с рассказом. Мастер-класс: «Мини сказки-связки».</dc:title>
  <dc:creator>Админ</dc:creator>
  <cp:lastModifiedBy>User</cp:lastModifiedBy>
  <cp:revision>32</cp:revision>
  <dcterms:created xsi:type="dcterms:W3CDTF">2020-11-26T08:25:03Z</dcterms:created>
  <dcterms:modified xsi:type="dcterms:W3CDTF">2021-12-02T07:39:05Z</dcterms:modified>
</cp:coreProperties>
</file>